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62" r:id="rId5"/>
    <p:sldId id="271" r:id="rId6"/>
    <p:sldId id="261" r:id="rId7"/>
    <p:sldId id="263" r:id="rId8"/>
    <p:sldId id="272" r:id="rId9"/>
    <p:sldId id="258" r:id="rId10"/>
    <p:sldId id="274" r:id="rId11"/>
    <p:sldId id="275" r:id="rId12"/>
    <p:sldId id="269" r:id="rId13"/>
    <p:sldId id="27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4314E-152D-4F40-9395-F983FA169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ECBEF5-D763-4AE8-90C5-5B4CA91A7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B5CC3D-1D9B-4BB2-A17D-7A34C013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B05-6D07-4167-AAAC-78B7BF47E669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2EE5F6-6DAB-49C2-8334-FFB1D78D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233A17-9C00-4320-B89B-F934D1FB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BD5F-4340-444A-8617-2E1520F2D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4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5CEE1-E3A6-473E-BE81-BC597F08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A7BA57-2DA0-477B-A034-4D5E8F1BA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7D0BDD-56A2-4BBD-BEE9-9EB2B9AF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B05-6D07-4167-AAAC-78B7BF47E669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13F3A3-6605-4AFD-A9C4-2EFCBADA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1A1849-3AE6-41F8-821D-E1DF1EBD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BD5F-4340-444A-8617-2E1520F2D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65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D6F0E13-B9F1-4008-8E4E-4AE50940E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0E43E5-CEDB-4F96-9E6A-5736F1A70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7B1AB3-26FF-403F-B315-0CC5E5509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B05-6D07-4167-AAAC-78B7BF47E669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0D2B8C-7543-4435-A042-35F94695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566F3F-7ADC-48DC-AAE6-61A01E30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BD5F-4340-444A-8617-2E1520F2D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77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8A4D8-FCB2-43A9-8869-81DD3E5F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653DE2-61A7-4B71-B3AF-6DCB07D11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3F8879-1234-4069-8829-693F18A57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B05-6D07-4167-AAAC-78B7BF47E669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889AE9-D806-407A-A29B-2AE5CEF2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6F7471-DDDA-4135-A18B-55CBEE42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BD5F-4340-444A-8617-2E1520F2D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81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E6DE4-F08B-4655-9D3C-266FF5A4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8E799F-514B-401F-8508-5F6C9DFB9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133E0E-8DFB-483F-9CAA-9A4BE8F9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B05-6D07-4167-AAAC-78B7BF47E669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989D8-BC31-4CA5-9686-F7D1BA26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7DD5F-DA10-4A03-B693-732B920E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BD5F-4340-444A-8617-2E1520F2D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88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342E9-663D-4E7F-BEAE-AF48C789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13A506-2CFF-41CD-B86F-24CF90BBB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57B300-84FA-462A-A532-F444A3C7C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80C56-4305-4431-865D-DC6F3B57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B05-6D07-4167-AAAC-78B7BF47E669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FD147D-CE9D-49C9-BF15-7EA300F6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8A0683-FA09-4091-B725-115FFDB5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BD5F-4340-444A-8617-2E1520F2D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42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4BCE2-74B7-41D6-8F4E-E1F0EF34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F6940D-29B3-448E-BD45-04F8AFD8F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925C04-F9DC-42D0-B9F4-6614E9E93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AAE31D-30FD-4D37-B023-5DCB9C66B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D5E1BE-DD70-409A-B4E8-BF27530AF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B88746A-C5AD-4746-8BF3-1F582AB5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B05-6D07-4167-AAAC-78B7BF47E669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F20CB9-19E7-42E9-A75A-125D36F3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096D1F-AE22-4445-89D3-C7998B77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BD5F-4340-444A-8617-2E1520F2D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8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A74AD-D9E9-45F9-A049-6FA19E7C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443312-EE61-4CA7-9B11-857260DE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B05-6D07-4167-AAAC-78B7BF47E669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8D48B5-CCDB-42E4-B484-31B60DBA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6E72CD-D0E9-41C6-B289-EF3B109D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BD5F-4340-444A-8617-2E1520F2D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25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1E79C3-293D-49DB-A437-B64CE4E0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B05-6D07-4167-AAAC-78B7BF47E669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1215FC-1ABD-4C96-BE36-909573B9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AC3E4C-510D-449E-86F9-5424C046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BD5F-4340-444A-8617-2E1520F2D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98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72064-4301-4944-98FC-573E0260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683231-7B82-443C-8E6B-78C7F681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593EB7-9F7D-478F-B948-A6248799C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C30F75-8A98-43BD-A74D-47D3B036A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B05-6D07-4167-AAAC-78B7BF47E669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51ACF7-C83B-4F53-AA1A-01D36CA2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BB2952-E3DF-4780-9419-D4FBA3D2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BD5F-4340-444A-8617-2E1520F2D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90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D14E8-3B04-4888-85D7-0D164FB2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7C5392-64A0-478F-B667-3C01C5F4F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4A4083-0091-4833-A34D-26F07E96B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D4F2EB-072F-49F4-92AF-6DDB14FA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B05-6D07-4167-AAAC-78B7BF47E669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8E56B9-3985-4B13-B7EF-0EFE41B9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CAC44D-F0D5-4C88-8BE4-D7E4873E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BD5F-4340-444A-8617-2E1520F2D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08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B7D5AD-7075-41AA-B681-9F4A42C3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4D6B9A-C154-4F70-A8B4-B7F1BD035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1F3ABD-4395-46AE-8D0C-58F59A77C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9BB05-6D07-4167-AAAC-78B7BF47E669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0B9E12-D970-45D1-AC1F-E26B844C6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170DFC-81F1-48B1-849B-7B6A4E5CA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BD5F-4340-444A-8617-2E1520F2D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06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rae.fr/actualites?inrae_prod%5BrefinementList%5D%5Bfield_system_tags_name%5D%5B0%5D=Expertise%20collective&amp;inrae_prod%5BrefinementList%5D%5Bfield_system_tags_name%5D%5B1%5D=Prospective&amp;inrae_prod%5BrefinementList%5D%5Bfield_system_tags_name%5D%5B2%5D=Etud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75547B-D2C1-49EE-A4B1-DE4AAD872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495" y="2568687"/>
            <a:ext cx="10919010" cy="2387600"/>
          </a:xfrm>
        </p:spPr>
        <p:txBody>
          <a:bodyPr>
            <a:normAutofit/>
          </a:bodyPr>
          <a:lstStyle/>
          <a:p>
            <a:r>
              <a:rPr lang="fr-FR" sz="4000" dirty="0"/>
              <a:t>Un effet transformant des dernières prospectives SIC l’exemple du PEPR </a:t>
            </a:r>
            <a:r>
              <a:rPr lang="fr-FR" sz="4000" dirty="0" err="1"/>
              <a:t>FairCarboN</a:t>
            </a:r>
            <a:br>
              <a:rPr lang="fr-FR" sz="4000" dirty="0"/>
            </a:br>
            <a:r>
              <a:rPr lang="fr-FR" sz="4000" dirty="0"/>
              <a:t>https://www.pepr-faircarbon.fr/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032586-9FDA-46E0-9A91-2AFA28C591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80" t="29689" r="1691" b="39272"/>
          <a:stretch/>
        </p:blipFill>
        <p:spPr bwMode="auto">
          <a:xfrm>
            <a:off x="-1" y="-27693"/>
            <a:ext cx="12198097" cy="28194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39BA871-9B7F-40EA-9B65-232F872B961F}"/>
              </a:ext>
            </a:extLst>
          </p:cNvPr>
          <p:cNvSpPr txBox="1"/>
          <p:nvPr/>
        </p:nvSpPr>
        <p:spPr>
          <a:xfrm>
            <a:off x="1581372" y="5418866"/>
            <a:ext cx="869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Pierre Barré, Laboratoire de Géologie de l’ENS, barre@geologie.ens.fr </a:t>
            </a:r>
          </a:p>
        </p:txBody>
      </p:sp>
    </p:spTree>
    <p:extLst>
      <p:ext uri="{BB962C8B-B14F-4D97-AF65-F5344CB8AC3E}">
        <p14:creationId xmlns:p14="http://schemas.microsoft.com/office/powerpoint/2010/main" val="244676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19099" y="365125"/>
            <a:ext cx="11587955" cy="1325563"/>
          </a:xfrm>
        </p:spPr>
        <p:txBody>
          <a:bodyPr/>
          <a:lstStyle/>
          <a:p>
            <a:pPr>
              <a:defRPr/>
            </a:pPr>
            <a:r>
              <a:rPr lang="fr-FR" dirty="0"/>
              <a:t>Rapport entre la Prospective 2017 et </a:t>
            </a:r>
            <a:r>
              <a:rPr lang="fr-FR" dirty="0" err="1"/>
              <a:t>FairCarboN</a:t>
            </a:r>
            <a:r>
              <a:rPr lang="fr-FR" dirty="0"/>
              <a:t> 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87709" y="1972212"/>
            <a:ext cx="11619346" cy="435133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sz="2400" dirty="0"/>
              <a:t>Séminaire puis </a:t>
            </a:r>
            <a:r>
              <a:rPr lang="fr-FR" sz="2400" b="1" dirty="0">
                <a:solidFill>
                  <a:schemeClr val="accent6"/>
                </a:solidFill>
              </a:rPr>
              <a:t>note de concept </a:t>
            </a:r>
            <a:r>
              <a:rPr lang="fr-FR" sz="2400" dirty="0"/>
              <a:t>CNRS/INRAE sur le carbone dans les écosystèmes continentaux (2020)</a:t>
            </a:r>
            <a:endParaRPr dirty="0"/>
          </a:p>
          <a:p>
            <a:pPr>
              <a:defRPr/>
            </a:pPr>
            <a:r>
              <a:rPr lang="fr-FR" sz="2400" b="1" dirty="0">
                <a:solidFill>
                  <a:schemeClr val="accent6"/>
                </a:solidFill>
              </a:rPr>
              <a:t>Sylvie </a:t>
            </a:r>
            <a:r>
              <a:rPr lang="fr-FR" sz="2400" b="1" dirty="0" err="1">
                <a:solidFill>
                  <a:schemeClr val="accent6"/>
                </a:solidFill>
              </a:rPr>
              <a:t>Recous</a:t>
            </a:r>
            <a:r>
              <a:rPr lang="fr-FR" sz="2400" b="1" dirty="0">
                <a:solidFill>
                  <a:schemeClr val="accent6"/>
                </a:solidFill>
              </a:rPr>
              <a:t> et Pierre Barré </a:t>
            </a:r>
            <a:r>
              <a:rPr lang="fr-FR" sz="2400" dirty="0"/>
              <a:t>mandatés par INRAE et le CNRS pour </a:t>
            </a:r>
            <a:r>
              <a:rPr lang="fr-FR" sz="2400" b="1" dirty="0"/>
              <a:t>coordonner la réponse </a:t>
            </a:r>
            <a:r>
              <a:rPr lang="fr-FR" sz="2400" dirty="0"/>
              <a:t>à l’appel à programme PEPR exploratoire (mars 2021)</a:t>
            </a:r>
            <a:endParaRPr dirty="0"/>
          </a:p>
          <a:p>
            <a:pPr>
              <a:defRPr/>
            </a:pPr>
            <a:r>
              <a:rPr lang="fr-FR" sz="2400" dirty="0"/>
              <a:t>Ecriture de la réponse par 15-20 personnes de différentes disciplines et organismes pour produire un document suffisamment précis (</a:t>
            </a:r>
            <a:r>
              <a:rPr lang="fr-FR" sz="2400" b="1" dirty="0"/>
              <a:t>importance des enjeux sociétaux et pertinence scientifique</a:t>
            </a:r>
            <a:r>
              <a:rPr lang="fr-FR" sz="2400" dirty="0"/>
              <a:t>) et suffisamment générique (</a:t>
            </a:r>
            <a:r>
              <a:rPr lang="fr-FR" sz="2400" b="1" dirty="0"/>
              <a:t>pour que la communauté puisse s’en saisir le moment venu</a:t>
            </a:r>
            <a:r>
              <a:rPr lang="fr-FR" sz="2400" dirty="0"/>
              <a:t>)</a:t>
            </a:r>
            <a:r>
              <a:rPr lang="en-US" sz="2400" dirty="0"/>
              <a:t> </a:t>
            </a:r>
            <a:endParaRPr dirty="0"/>
          </a:p>
          <a:p>
            <a:pPr>
              <a:defRPr/>
            </a:pPr>
            <a:endParaRPr lang="en-US" sz="2400" dirty="0"/>
          </a:p>
          <a:p>
            <a:pPr>
              <a:buFont typeface="Symbol"/>
              <a:buChar char="Þ"/>
              <a:defRPr/>
            </a:pP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Processus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en</a:t>
            </a:r>
            <a:r>
              <a:rPr lang="en-US" sz="2400" b="1" dirty="0">
                <a:solidFill>
                  <a:schemeClr val="accent6"/>
                </a:solidFill>
              </a:rPr>
              <a:t> 3 </a:t>
            </a:r>
            <a:r>
              <a:rPr lang="en-US" sz="2400" b="1" dirty="0" err="1">
                <a:solidFill>
                  <a:schemeClr val="accent6"/>
                </a:solidFill>
              </a:rPr>
              <a:t>étapes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dirty="0"/>
              <a:t>: AMI (</a:t>
            </a:r>
            <a:r>
              <a:rPr lang="en-US" sz="2400" dirty="0" err="1"/>
              <a:t>Juin</a:t>
            </a:r>
            <a:r>
              <a:rPr lang="en-US" sz="2400" dirty="0"/>
              <a:t> 2021), </a:t>
            </a:r>
            <a:r>
              <a:rPr lang="en-US" sz="2400" dirty="0" err="1"/>
              <a:t>Programme</a:t>
            </a:r>
            <a:r>
              <a:rPr lang="en-US" sz="2400" dirty="0"/>
              <a:t> </a:t>
            </a:r>
            <a:r>
              <a:rPr lang="en-US" sz="2400" dirty="0" err="1"/>
              <a:t>complet</a:t>
            </a:r>
            <a:r>
              <a:rPr lang="en-US" sz="2400" dirty="0"/>
              <a:t> </a:t>
            </a:r>
            <a:r>
              <a:rPr lang="en-US" sz="2400" dirty="0" err="1"/>
              <a:t>déposé</a:t>
            </a:r>
            <a:r>
              <a:rPr lang="en-US" sz="2400" dirty="0"/>
              <a:t> (30/07) et oral </a:t>
            </a:r>
            <a:r>
              <a:rPr lang="en-US" sz="2400" dirty="0" err="1"/>
              <a:t>devant</a:t>
            </a:r>
            <a:r>
              <a:rPr lang="en-US" sz="2400" dirty="0"/>
              <a:t> un jury international (06/09/2021)</a:t>
            </a:r>
            <a:endParaRPr dirty="0"/>
          </a:p>
          <a:p>
            <a:pPr marL="0" indent="0">
              <a:buNone/>
              <a:defRPr/>
            </a:pPr>
            <a:endParaRPr lang="en-US" sz="2400" dirty="0"/>
          </a:p>
          <a:p>
            <a:pPr>
              <a:buFont typeface="Symbol"/>
              <a:buChar char="Þ"/>
              <a:defRPr/>
            </a:pP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Financement</a:t>
            </a:r>
            <a:r>
              <a:rPr lang="en-US" sz="2400" b="1" dirty="0">
                <a:solidFill>
                  <a:schemeClr val="accent6"/>
                </a:solidFill>
              </a:rPr>
              <a:t> de </a:t>
            </a:r>
            <a:r>
              <a:rPr lang="en-US" sz="2400" b="1" dirty="0" err="1">
                <a:solidFill>
                  <a:schemeClr val="accent6"/>
                </a:solidFill>
              </a:rPr>
              <a:t>FairCarboN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fr-FR" sz="2400" b="1" dirty="0"/>
              <a:t>: </a:t>
            </a:r>
            <a:r>
              <a:rPr lang="fr-FR" sz="2400" dirty="0"/>
              <a:t>à la première vague</a:t>
            </a:r>
            <a:r>
              <a:rPr lang="fr-FR" sz="2400" b="1" dirty="0"/>
              <a:t>, </a:t>
            </a:r>
            <a:r>
              <a:rPr lang="fr-FR" sz="2400" dirty="0"/>
              <a:t>40 M€, Signature le 29 Mars 2022</a:t>
            </a:r>
            <a:endParaRPr dirty="0"/>
          </a:p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82CE1E-E449-43A9-BE54-E179E9427D8F}"/>
              </a:ext>
            </a:extLst>
          </p:cNvPr>
          <p:cNvSpPr txBox="1"/>
          <p:nvPr/>
        </p:nvSpPr>
        <p:spPr>
          <a:xfrm rot="19325843">
            <a:off x="4936074" y="4419709"/>
            <a:ext cx="4737899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Délais très courts, </a:t>
            </a:r>
          </a:p>
          <a:p>
            <a:pPr algn="ctr"/>
            <a:r>
              <a:rPr lang="fr-FR" sz="2000" b="1" dirty="0"/>
              <a:t>besoin de connaissance de la communauté</a:t>
            </a:r>
          </a:p>
          <a:p>
            <a:pPr algn="ctr"/>
            <a:r>
              <a:rPr lang="fr-FR" sz="2000" b="1" dirty="0"/>
              <a:t>Besoin d’un réseau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BBA3CD-7DB9-4C02-9E96-3182DF842D44}"/>
              </a:ext>
            </a:extLst>
          </p:cNvPr>
          <p:cNvSpPr txBox="1"/>
          <p:nvPr/>
        </p:nvSpPr>
        <p:spPr>
          <a:xfrm rot="19117767">
            <a:off x="5851619" y="1947883"/>
            <a:ext cx="9046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/>
              <a:t>Fatima</a:t>
            </a:r>
          </a:p>
        </p:txBody>
      </p:sp>
    </p:spTree>
    <p:extLst>
      <p:ext uri="{BB962C8B-B14F-4D97-AF65-F5344CB8AC3E}">
        <p14:creationId xmlns:p14="http://schemas.microsoft.com/office/powerpoint/2010/main" val="268704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AB9B2-3A6C-4E30-82B9-02DA8169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Prospective 2017 explique-t-elle seule le succès de </a:t>
            </a:r>
            <a:r>
              <a:rPr lang="fr-FR" dirty="0" err="1"/>
              <a:t>FairCarboN</a:t>
            </a:r>
            <a:r>
              <a:rPr lang="fr-FR" dirty="0"/>
              <a:t> à l’AAP?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BA583D-5A20-481B-9441-98E52761C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0021"/>
            <a:ext cx="10515600" cy="4351338"/>
          </a:xfrm>
        </p:spPr>
        <p:txBody>
          <a:bodyPr/>
          <a:lstStyle/>
          <a:p>
            <a:r>
              <a:rPr lang="fr-FR" dirty="0"/>
              <a:t>Je ne veux pas casser l’ambiance mais la réponse est non</a:t>
            </a:r>
          </a:p>
          <a:p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INRAE est un partenaire ultra-important au moins pour certains aspects SIC (par ex. pour le C dans les écosystèmes continentaux) et on avait mobilisé marginalement INRAE.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/>
              <a:t>Les prospectives INRAE sont portées par la Direction de l’Expertise scientifique collective, de la Prospective et des Études d’INRAE (</a:t>
            </a:r>
            <a:r>
              <a:rPr lang="fr-FR" dirty="0">
                <a:hlinkClick r:id="rId2"/>
              </a:rPr>
              <a:t>DEPE</a:t>
            </a:r>
            <a:r>
              <a:rPr lang="fr-FR" dirty="0"/>
              <a:t>) 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05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43930-649C-4322-AD46-E979859F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remarques en vrac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0981A6-D0C9-4A5F-A157-280A3DD0B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prospectives c’est important mais, en tout cas pour un jeune, c’est difficile de savoir pourquoi a priori </a:t>
            </a:r>
            <a:r>
              <a:rPr lang="fr-FR" dirty="0">
                <a:sym typeface="Wingdings" panose="05000000000000000000" pitchFamily="2" charset="2"/>
              </a:rPr>
              <a:t>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/>
              <a:t>Comment relier prospective et grands programmes européens ? Exemple de la mission « a </a:t>
            </a:r>
            <a:r>
              <a:rPr lang="fr-FR" dirty="0" err="1"/>
              <a:t>soil</a:t>
            </a:r>
            <a:r>
              <a:rPr lang="fr-FR" dirty="0"/>
              <a:t> deal for Europe »</a:t>
            </a:r>
          </a:p>
        </p:txBody>
      </p:sp>
    </p:spTree>
    <p:extLst>
      <p:ext uri="{BB962C8B-B14F-4D97-AF65-F5344CB8AC3E}">
        <p14:creationId xmlns:p14="http://schemas.microsoft.com/office/powerpoint/2010/main" val="362495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75547B-D2C1-49EE-A4B1-DE4AAD872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45" y="3429000"/>
            <a:ext cx="8485990" cy="2387600"/>
          </a:xfrm>
        </p:spPr>
        <p:txBody>
          <a:bodyPr>
            <a:normAutofit/>
          </a:bodyPr>
          <a:lstStyle/>
          <a:p>
            <a:r>
              <a:rPr lang="fr-FR" sz="4000" dirty="0"/>
              <a:t>Merci pour votre attention et, à nouveau, merci à Roman et Tiphaine pour la </a:t>
            </a:r>
            <a:r>
              <a:rPr lang="fr-FR" sz="4000" dirty="0" err="1"/>
              <a:t>co</a:t>
            </a:r>
            <a:r>
              <a:rPr lang="fr-FR" sz="4000" dirty="0"/>
              <a:t>-organisation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032586-9FDA-46E0-9A91-2AFA28C591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80" t="29689" r="1691" b="39272"/>
          <a:stretch/>
        </p:blipFill>
        <p:spPr bwMode="auto">
          <a:xfrm>
            <a:off x="-1" y="-27693"/>
            <a:ext cx="12198097" cy="281940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96203634-CAE3-4520-8BDF-46E55B059B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2" b="17784"/>
          <a:stretch/>
        </p:blipFill>
        <p:spPr>
          <a:xfrm rot="10800000">
            <a:off x="9448313" y="3189739"/>
            <a:ext cx="2423955" cy="32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85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Atelier 8: la Matière Organique dans tous ses états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704" y="3750083"/>
            <a:ext cx="9972338" cy="1655762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Animateurs: Pierre Barré (CNRS, Laboratoire de Géologie de l’ENS), Tiphaine Chevallier (IRD, </a:t>
            </a:r>
            <a:r>
              <a:rPr lang="fr-FR" dirty="0" err="1"/>
              <a:t>Eco&amp;Sols</a:t>
            </a:r>
            <a:r>
              <a:rPr lang="fr-FR" dirty="0"/>
              <a:t>), Roman </a:t>
            </a:r>
            <a:r>
              <a:rPr lang="fr-FR" dirty="0" err="1"/>
              <a:t>Teisserenc</a:t>
            </a:r>
            <a:r>
              <a:rPr lang="fr-FR" dirty="0"/>
              <a:t> (</a:t>
            </a:r>
            <a:r>
              <a:rPr lang="fr-FR" dirty="0" err="1"/>
              <a:t>MdC</a:t>
            </a:r>
            <a:r>
              <a:rPr lang="fr-FR" dirty="0"/>
              <a:t> ENSAT, </a:t>
            </a:r>
            <a:r>
              <a:rPr lang="fr-FR" dirty="0" err="1"/>
              <a:t>EcoLab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Texte martyr rédigé par Pierre Barré, </a:t>
            </a:r>
            <a:r>
              <a:rPr lang="fr-FR" dirty="0" err="1"/>
              <a:t>Eric</a:t>
            </a:r>
            <a:r>
              <a:rPr lang="fr-FR" dirty="0"/>
              <a:t> Chauvet, Tiphaine Chevallier, Bertrand </a:t>
            </a:r>
            <a:r>
              <a:rPr lang="fr-FR" dirty="0" err="1"/>
              <a:t>Guenet</a:t>
            </a:r>
            <a:r>
              <a:rPr lang="fr-FR" dirty="0"/>
              <a:t>, Laurent Jeanneau, Fatima </a:t>
            </a:r>
            <a:r>
              <a:rPr lang="fr-FR" dirty="0" err="1"/>
              <a:t>Laggoun-Defarge</a:t>
            </a:r>
            <a:r>
              <a:rPr lang="fr-FR" dirty="0"/>
              <a:t>, Cécile </a:t>
            </a:r>
            <a:r>
              <a:rPr lang="fr-FR" dirty="0" err="1"/>
              <a:t>Monard</a:t>
            </a:r>
            <a:r>
              <a:rPr lang="fr-FR" dirty="0"/>
              <a:t> et Roman </a:t>
            </a:r>
            <a:r>
              <a:rPr lang="fr-FR" dirty="0" err="1"/>
              <a:t>Teisserenc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95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B91D4-AB06-4379-B64C-841287C4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B6DC8-E0E0-45D7-83C9-C2C173175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Questionnaire envoyé à la communauté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Animation de l’atelier au CNAM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Texte de restitution</a:t>
            </a:r>
          </a:p>
        </p:txBody>
      </p:sp>
    </p:spTree>
    <p:extLst>
      <p:ext uri="{BB962C8B-B14F-4D97-AF65-F5344CB8AC3E}">
        <p14:creationId xmlns:p14="http://schemas.microsoft.com/office/powerpoint/2010/main" val="350598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Communauté touchée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324600" y="1630765"/>
          <a:ext cx="5029200" cy="217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6597983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814899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29943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006946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74268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375763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51370280"/>
                    </a:ext>
                  </a:extLst>
                </a:gridCol>
              </a:tblGrid>
              <a:tr h="18288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Techniques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Télédetection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540214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Modélisation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034569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Analyses d’échantillons bruts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781840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Microbiologie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400104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Isotopie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4296174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Analyses moléculaires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96327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Mesures optiques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678184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nano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Parcelle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Paysage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Globe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609909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Echelle d'étude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39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33186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Aquatique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n=17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3038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324600" y="4485528"/>
          <a:ext cx="5029200" cy="216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5770519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1013818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86158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835677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787208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702295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87523722"/>
                    </a:ext>
                  </a:extLst>
                </a:gridCol>
              </a:tblGrid>
              <a:tr h="18288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Techniques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Télédetection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61784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Modélisation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269488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Analyses d’échantillons bruts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551099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Microbiologie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5331139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Isotopie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511334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Analyses moléculaires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04959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Autres ?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27139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nano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Parcelle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Paysage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Globe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4365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Echelle d'étude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1948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65293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Sédiments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n=8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657545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44795" y="4485528"/>
          <a:ext cx="5029200" cy="217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2565951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265185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772604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911516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516820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836382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94426411"/>
                    </a:ext>
                  </a:extLst>
                </a:gridCol>
              </a:tblGrid>
              <a:tr h="18288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Technique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Télédetection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047875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Modélisation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151065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Analyses d’échantillons bruts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45052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Microbiologie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335921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Isotopie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3987328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Analyses moléculaires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57896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Activités enzymatiques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59222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nano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Parcelle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Paysage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Globe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962574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Echelle d'étude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3250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32076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Sols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n=36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99551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5945" y="381439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N= 51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8" y="1388846"/>
            <a:ext cx="4212873" cy="279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54CDC-32A2-4EF1-9A2A-3A276EEE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Animation de l’atelier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3B53A3-329A-45DE-8EBB-42DB189F1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3 thèmes retenus : (1) Matière organique et climat ; (2) Matière organique et qualité des sols ; (3) Matières organiques comme polluants ou vecteurs de polluants</a:t>
            </a:r>
          </a:p>
          <a:p>
            <a:endParaRPr lang="fr-FR" dirty="0"/>
          </a:p>
          <a:p>
            <a:r>
              <a:rPr lang="fr-FR" dirty="0"/>
              <a:t>Travail en groupes d’une dizaine de personnes</a:t>
            </a:r>
          </a:p>
          <a:p>
            <a:endParaRPr lang="fr-FR" dirty="0"/>
          </a:p>
          <a:p>
            <a:r>
              <a:rPr lang="fr-FR" dirty="0"/>
              <a:t>3 missions : Identification d’axes de recherche ;  Forces, faiblesses, opportunités et menaces pour la communauté scientifique française travaillant sur le thème ; Pistes d’actions et de recherches futures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37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11659" y="895051"/>
            <a:ext cx="5894915" cy="4421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177"/>
            <a:ext cx="10515600" cy="1325563"/>
          </a:xfrm>
        </p:spPr>
        <p:txBody>
          <a:bodyPr/>
          <a:lstStyle/>
          <a:p>
            <a:r>
              <a:rPr lang="fr-FR" dirty="0"/>
              <a:t>Est-ce que ça a marché?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/>
          <a:stretch/>
        </p:blipFill>
        <p:spPr>
          <a:xfrm>
            <a:off x="0" y="1756060"/>
            <a:ext cx="4811659" cy="2776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4350" y="793826"/>
            <a:ext cx="5167311" cy="3875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1921" y="4532635"/>
            <a:ext cx="2578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De la réflexion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0047" y="5316237"/>
            <a:ext cx="3250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De l’enthousiasme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29912" y="5272887"/>
            <a:ext cx="4027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Des patchworks aux couleurs chatoyantes et du bon boulot</a:t>
            </a:r>
          </a:p>
        </p:txBody>
      </p:sp>
    </p:spTree>
    <p:extLst>
      <p:ext uri="{BB962C8B-B14F-4D97-AF65-F5344CB8AC3E}">
        <p14:creationId xmlns:p14="http://schemas.microsoft.com/office/powerpoint/2010/main" val="377496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Moins de personnes à l’échelle globale ou du paysage et en modélisation et télédétection (dans les personnes ayant répondu). Comment favoriser les collaborations?</a:t>
            </a:r>
          </a:p>
          <a:p>
            <a:r>
              <a:rPr lang="fr-FR" dirty="0"/>
              <a:t>Réseaux divers (SNO (Tourbières, SOMLIT), SOERE PRO, RBV, ZA, RMQS mais aussi réseaux d’instituts techniques ou informels)</a:t>
            </a:r>
          </a:p>
          <a:p>
            <a:r>
              <a:rPr lang="fr-FR" dirty="0"/>
              <a:t>Collaborations inter-instituts sont la règle</a:t>
            </a:r>
          </a:p>
          <a:p>
            <a:r>
              <a:rPr lang="fr-FR" dirty="0"/>
              <a:t>Difficulté à intéresser les SHS</a:t>
            </a:r>
          </a:p>
          <a:p>
            <a:r>
              <a:rPr lang="fr-FR" dirty="0"/>
              <a:t>ANR considéré comme un mauvais guichet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constats</a:t>
            </a:r>
          </a:p>
        </p:txBody>
      </p:sp>
    </p:spTree>
    <p:extLst>
      <p:ext uri="{BB962C8B-B14F-4D97-AF65-F5344CB8AC3E}">
        <p14:creationId xmlns:p14="http://schemas.microsoft.com/office/powerpoint/2010/main" val="398180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D’où vient FairCarboN?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87709" y="1972212"/>
            <a:ext cx="11619346" cy="435133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sz="2400" dirty="0"/>
              <a:t>Séminaire puis </a:t>
            </a:r>
            <a:r>
              <a:rPr lang="fr-FR" sz="2400" b="1" dirty="0">
                <a:solidFill>
                  <a:schemeClr val="accent6"/>
                </a:solidFill>
              </a:rPr>
              <a:t>note de concept </a:t>
            </a:r>
            <a:r>
              <a:rPr lang="fr-FR" sz="2400" dirty="0"/>
              <a:t>CNRS/INRAE sur le carbone dans les écosystèmes continentaux (2020)</a:t>
            </a:r>
            <a:endParaRPr dirty="0"/>
          </a:p>
          <a:p>
            <a:pPr>
              <a:defRPr/>
            </a:pPr>
            <a:r>
              <a:rPr lang="fr-FR" sz="2400" b="1" dirty="0">
                <a:solidFill>
                  <a:schemeClr val="accent6"/>
                </a:solidFill>
              </a:rPr>
              <a:t>Sylvie </a:t>
            </a:r>
            <a:r>
              <a:rPr lang="fr-FR" sz="2400" b="1" dirty="0" err="1">
                <a:solidFill>
                  <a:schemeClr val="accent6"/>
                </a:solidFill>
              </a:rPr>
              <a:t>Recous</a:t>
            </a:r>
            <a:r>
              <a:rPr lang="fr-FR" sz="2400" b="1" dirty="0">
                <a:solidFill>
                  <a:schemeClr val="accent6"/>
                </a:solidFill>
              </a:rPr>
              <a:t> et Pierre Barré </a:t>
            </a:r>
            <a:r>
              <a:rPr lang="fr-FR" sz="2400" dirty="0"/>
              <a:t>mandatés par INRAE et le CNRS pour </a:t>
            </a:r>
            <a:r>
              <a:rPr lang="fr-FR" sz="2400" b="1" dirty="0"/>
              <a:t>coordonner la réponse </a:t>
            </a:r>
            <a:r>
              <a:rPr lang="fr-FR" sz="2400" dirty="0"/>
              <a:t>à l’appel à programme PEPR exploratoire (mars 2021)</a:t>
            </a:r>
            <a:endParaRPr dirty="0"/>
          </a:p>
          <a:p>
            <a:pPr>
              <a:defRPr/>
            </a:pPr>
            <a:r>
              <a:rPr lang="fr-FR" sz="2400" dirty="0"/>
              <a:t>Ecriture de la réponse par 15-20 personnes de différentes disciplines et organismes pour produire un document suffisamment précis (</a:t>
            </a:r>
            <a:r>
              <a:rPr lang="fr-FR" sz="2400" b="1" dirty="0"/>
              <a:t>importance des enjeux sociétaux et pertinence scientifique</a:t>
            </a:r>
            <a:r>
              <a:rPr lang="fr-FR" sz="2400" dirty="0"/>
              <a:t>) et suffisamment générique (</a:t>
            </a:r>
            <a:r>
              <a:rPr lang="fr-FR" sz="2400" b="1" dirty="0"/>
              <a:t>pour que la communauté puisse s’en saisir le moment venu</a:t>
            </a:r>
            <a:r>
              <a:rPr lang="fr-FR" sz="2400" dirty="0"/>
              <a:t>)</a:t>
            </a:r>
            <a:r>
              <a:rPr lang="en-US" sz="2400" dirty="0"/>
              <a:t> </a:t>
            </a:r>
            <a:endParaRPr dirty="0"/>
          </a:p>
          <a:p>
            <a:pPr>
              <a:defRPr/>
            </a:pPr>
            <a:endParaRPr lang="en-US" sz="2400" dirty="0"/>
          </a:p>
          <a:p>
            <a:pPr>
              <a:buFont typeface="Symbol"/>
              <a:buChar char="Þ"/>
              <a:defRPr/>
            </a:pP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Processus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en</a:t>
            </a:r>
            <a:r>
              <a:rPr lang="en-US" sz="2400" b="1" dirty="0">
                <a:solidFill>
                  <a:schemeClr val="accent6"/>
                </a:solidFill>
              </a:rPr>
              <a:t> 3 </a:t>
            </a:r>
            <a:r>
              <a:rPr lang="en-US" sz="2400" b="1" dirty="0" err="1">
                <a:solidFill>
                  <a:schemeClr val="accent6"/>
                </a:solidFill>
              </a:rPr>
              <a:t>étapes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dirty="0"/>
              <a:t>: AMI (</a:t>
            </a:r>
            <a:r>
              <a:rPr lang="en-US" sz="2400" dirty="0" err="1"/>
              <a:t>Juin</a:t>
            </a:r>
            <a:r>
              <a:rPr lang="en-US" sz="2400" dirty="0"/>
              <a:t> 2021), </a:t>
            </a:r>
            <a:r>
              <a:rPr lang="en-US" sz="2400" dirty="0" err="1"/>
              <a:t>Programme</a:t>
            </a:r>
            <a:r>
              <a:rPr lang="en-US" sz="2400" dirty="0"/>
              <a:t> </a:t>
            </a:r>
            <a:r>
              <a:rPr lang="en-US" sz="2400" dirty="0" err="1"/>
              <a:t>complet</a:t>
            </a:r>
            <a:r>
              <a:rPr lang="en-US" sz="2400" dirty="0"/>
              <a:t> </a:t>
            </a:r>
            <a:r>
              <a:rPr lang="en-US" sz="2400" dirty="0" err="1"/>
              <a:t>déposé</a:t>
            </a:r>
            <a:r>
              <a:rPr lang="en-US" sz="2400" dirty="0"/>
              <a:t> (30/07) et oral </a:t>
            </a:r>
            <a:r>
              <a:rPr lang="en-US" sz="2400" dirty="0" err="1"/>
              <a:t>devant</a:t>
            </a:r>
            <a:r>
              <a:rPr lang="en-US" sz="2400" dirty="0"/>
              <a:t> un jury international (06/09/2021)</a:t>
            </a:r>
            <a:endParaRPr dirty="0"/>
          </a:p>
          <a:p>
            <a:pPr marL="0" indent="0">
              <a:buNone/>
              <a:defRPr/>
            </a:pPr>
            <a:endParaRPr lang="en-US" sz="2400" dirty="0"/>
          </a:p>
          <a:p>
            <a:pPr>
              <a:buFont typeface="Symbol"/>
              <a:buChar char="Þ"/>
              <a:defRPr/>
            </a:pP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Financement</a:t>
            </a:r>
            <a:r>
              <a:rPr lang="en-US" sz="2400" b="1" dirty="0">
                <a:solidFill>
                  <a:schemeClr val="accent6"/>
                </a:solidFill>
              </a:rPr>
              <a:t> de </a:t>
            </a:r>
            <a:r>
              <a:rPr lang="en-US" sz="2400" b="1" dirty="0" err="1">
                <a:solidFill>
                  <a:schemeClr val="accent6"/>
                </a:solidFill>
              </a:rPr>
              <a:t>FairCarboN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fr-FR" sz="2400" b="1" dirty="0"/>
              <a:t>: </a:t>
            </a:r>
            <a:r>
              <a:rPr lang="fr-FR" sz="2400" dirty="0"/>
              <a:t>à la première vague</a:t>
            </a:r>
            <a:r>
              <a:rPr lang="fr-FR" sz="2400" b="1" dirty="0"/>
              <a:t>, </a:t>
            </a:r>
            <a:r>
              <a:rPr lang="fr-FR" sz="2400" dirty="0"/>
              <a:t>40 M€, Signature le 29 Mars 2022</a:t>
            </a:r>
            <a:endParaRPr dirty="0"/>
          </a:p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71333-3F08-4F98-B754-52BBFB87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Mais alors, quel est le rapport avec la Prospective SIC 2017 ?!?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F9C90A-095F-4CCD-B3B4-F322FA292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55999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859</Words>
  <Application>Microsoft Office PowerPoint</Application>
  <PresentationFormat>Grand écran</PresentationFormat>
  <Paragraphs>180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</vt:lpstr>
      <vt:lpstr>Thème Office</vt:lpstr>
      <vt:lpstr>Un effet transformant des dernières prospectives SIC l’exemple du PEPR FairCarboN https://www.pepr-faircarbon.fr/</vt:lpstr>
      <vt:lpstr>Atelier 8: la Matière Organique dans tous ses états</vt:lpstr>
      <vt:lpstr>Méthode</vt:lpstr>
      <vt:lpstr>Communauté touchée</vt:lpstr>
      <vt:lpstr>Animation de l’atelier</vt:lpstr>
      <vt:lpstr>Est-ce que ça a marché?</vt:lpstr>
      <vt:lpstr>Quelques constats</vt:lpstr>
      <vt:lpstr>D’où vient FairCarboN?</vt:lpstr>
      <vt:lpstr>Mais alors, quel est le rapport avec la Prospective SIC 2017 ?!?</vt:lpstr>
      <vt:lpstr>Rapport entre la Prospective 2017 et FairCarboN ?</vt:lpstr>
      <vt:lpstr>La Prospective 2017 explique-t-elle seule le succès de FairCarboN à l’AAP?</vt:lpstr>
      <vt:lpstr>Quelques remarques en vrac</vt:lpstr>
      <vt:lpstr>Merci pour votre attention et, à nouveau, merci à Roman et Tiphaine pour la co-organisation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</dc:creator>
  <cp:lastModifiedBy>Pierre</cp:lastModifiedBy>
  <cp:revision>14</cp:revision>
  <dcterms:created xsi:type="dcterms:W3CDTF">2023-05-25T09:08:36Z</dcterms:created>
  <dcterms:modified xsi:type="dcterms:W3CDTF">2023-06-02T13:00:20Z</dcterms:modified>
</cp:coreProperties>
</file>